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4" r:id="rId2"/>
    <p:sldId id="256" r:id="rId3"/>
    <p:sldId id="257" r:id="rId4"/>
    <p:sldId id="258" r:id="rId5"/>
    <p:sldId id="259" r:id="rId6"/>
    <p:sldId id="260" r:id="rId7"/>
    <p:sldId id="261" r:id="rId8"/>
    <p:sldId id="262" r:id="rId9"/>
    <p:sldId id="263"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Inter" panose="020B0604020202020204" charset="0"/>
      <p:regular r:id="rId15"/>
    </p:embeddedFont>
    <p:embeddedFont>
      <p:font typeface="Open Sans Light" panose="020B0604020202020204" charset="0"/>
      <p:regular r:id="rId16"/>
    </p:embeddedFont>
    <p:embeddedFont>
      <p:font typeface="Montserrat Classic Bold" panose="020B0604020202020204" charset="0"/>
      <p:regular r:id="rId17"/>
    </p:embeddedFont>
    <p:embeddedFont>
      <p:font typeface="Inte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51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8288000" cy="102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may contain: a man standing in front of a blue curt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18288000" cy="121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49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sp>
      <p:sp>
        <p:nvSpPr>
          <p:cNvPr id="3" name="Freeform 3"/>
          <p:cNvSpPr/>
          <p:nvPr/>
        </p:nvSpPr>
        <p:spPr>
          <a:xfrm>
            <a:off x="15756397" y="1836983"/>
            <a:ext cx="1960964" cy="2094487"/>
          </a:xfrm>
          <a:custGeom>
            <a:avLst/>
            <a:gdLst/>
            <a:ahLst/>
            <a:cxnLst/>
            <a:rect l="l" t="t" r="r" b="b"/>
            <a:pathLst>
              <a:path w="1960964" h="2094487">
                <a:moveTo>
                  <a:pt x="0" y="0"/>
                </a:moveTo>
                <a:lnTo>
                  <a:pt x="1960964" y="0"/>
                </a:lnTo>
                <a:lnTo>
                  <a:pt x="1960964" y="2094488"/>
                </a:lnTo>
                <a:lnTo>
                  <a:pt x="0" y="20944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708454">
            <a:off x="13536848" y="4965568"/>
            <a:ext cx="4439098" cy="4918668"/>
          </a:xfrm>
          <a:custGeom>
            <a:avLst/>
            <a:gdLst/>
            <a:ahLst/>
            <a:cxnLst/>
            <a:rect l="l" t="t" r="r" b="b"/>
            <a:pathLst>
              <a:path w="4439098" h="4918668">
                <a:moveTo>
                  <a:pt x="0" y="0"/>
                </a:moveTo>
                <a:lnTo>
                  <a:pt x="4439098" y="0"/>
                </a:lnTo>
                <a:lnTo>
                  <a:pt x="4439098" y="4918668"/>
                </a:lnTo>
                <a:lnTo>
                  <a:pt x="0" y="49186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8584420" y="3945353"/>
            <a:ext cx="10053224" cy="2402505"/>
          </a:xfrm>
          <a:prstGeom prst="rect">
            <a:avLst/>
          </a:prstGeom>
        </p:spPr>
        <p:txBody>
          <a:bodyPr lIns="0" tIns="0" rIns="0" bIns="0" rtlCol="0" anchor="t">
            <a:spAutoFit/>
          </a:bodyPr>
          <a:lstStyle/>
          <a:p>
            <a:pPr>
              <a:lnSpc>
                <a:spcPts val="9101"/>
              </a:lnSpc>
            </a:pPr>
            <a:r>
              <a:rPr lang="en-US" sz="9786" spc="-411">
                <a:solidFill>
                  <a:srgbClr val="FFFFFF"/>
                </a:solidFill>
                <a:latin typeface="Montserrat Classic Bold"/>
              </a:rPr>
              <a:t>MANAGEMENT</a:t>
            </a:r>
          </a:p>
          <a:p>
            <a:pPr>
              <a:lnSpc>
                <a:spcPts val="9101"/>
              </a:lnSpc>
            </a:pPr>
            <a:r>
              <a:rPr lang="en-US" sz="9786" spc="-411">
                <a:solidFill>
                  <a:srgbClr val="FFFFFF"/>
                </a:solidFill>
                <a:latin typeface="Montserrat Classic Bold"/>
              </a:rPr>
              <a:t>SYSTEM</a:t>
            </a:r>
          </a:p>
        </p:txBody>
      </p:sp>
      <p:sp>
        <p:nvSpPr>
          <p:cNvPr id="6" name="TextBox 6"/>
          <p:cNvSpPr txBox="1"/>
          <p:nvPr/>
        </p:nvSpPr>
        <p:spPr>
          <a:xfrm>
            <a:off x="8584420" y="2795096"/>
            <a:ext cx="8274878" cy="1136375"/>
          </a:xfrm>
          <a:prstGeom prst="rect">
            <a:avLst/>
          </a:prstGeom>
        </p:spPr>
        <p:txBody>
          <a:bodyPr lIns="0" tIns="0" rIns="0" bIns="0" rtlCol="0" anchor="t">
            <a:spAutoFit/>
          </a:bodyPr>
          <a:lstStyle/>
          <a:p>
            <a:pPr>
              <a:lnSpc>
                <a:spcPts val="8345"/>
              </a:lnSpc>
            </a:pPr>
            <a:r>
              <a:rPr lang="en-US" sz="8973" spc="-376">
                <a:solidFill>
                  <a:srgbClr val="FFFFFF"/>
                </a:solidFill>
                <a:latin typeface="Open Sans Light"/>
              </a:rPr>
              <a:t>RESTAURANT</a:t>
            </a:r>
          </a:p>
        </p:txBody>
      </p:sp>
      <p:sp>
        <p:nvSpPr>
          <p:cNvPr id="7" name="TextBox 7"/>
          <p:cNvSpPr txBox="1"/>
          <p:nvPr/>
        </p:nvSpPr>
        <p:spPr>
          <a:xfrm>
            <a:off x="10441273" y="6527918"/>
            <a:ext cx="7846727" cy="431634"/>
          </a:xfrm>
          <a:prstGeom prst="rect">
            <a:avLst/>
          </a:prstGeom>
        </p:spPr>
        <p:txBody>
          <a:bodyPr lIns="0" tIns="0" rIns="0" bIns="0" rtlCol="0" anchor="t">
            <a:spAutoFit/>
          </a:bodyPr>
          <a:lstStyle/>
          <a:p>
            <a:pPr>
              <a:lnSpc>
                <a:spcPts val="3509"/>
              </a:lnSpc>
            </a:pPr>
            <a:r>
              <a:rPr lang="en-US" sz="2506" spc="659">
                <a:solidFill>
                  <a:srgbClr val="FFFFFF"/>
                </a:solidFill>
                <a:latin typeface="Inter"/>
              </a:rPr>
              <a:t>JANHAVI SHARAD SHEDGE-287</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8700" y="0"/>
            <a:ext cx="9639300" cy="10287000"/>
            <a:chOff x="0" y="0"/>
            <a:chExt cx="12852400" cy="13716000"/>
          </a:xfrm>
        </p:grpSpPr>
        <p:pic>
          <p:nvPicPr>
            <p:cNvPr id="3" name="Picture 3"/>
            <p:cNvPicPr>
              <a:picLocks noChangeAspect="1"/>
            </p:cNvPicPr>
            <p:nvPr/>
          </p:nvPicPr>
          <p:blipFill>
            <a:blip r:embed="rId2"/>
            <a:srcRect l="22724" r="14806"/>
            <a:stretch>
              <a:fillRect/>
            </a:stretch>
          </p:blipFill>
          <p:spPr>
            <a:xfrm>
              <a:off x="0" y="0"/>
              <a:ext cx="12852400" cy="13716000"/>
            </a:xfrm>
            <a:prstGeom prst="rect">
              <a:avLst/>
            </a:prstGeom>
          </p:spPr>
        </p:pic>
      </p:grpSp>
      <p:grpSp>
        <p:nvGrpSpPr>
          <p:cNvPr id="4" name="Group 4"/>
          <p:cNvGrpSpPr/>
          <p:nvPr/>
        </p:nvGrpSpPr>
        <p:grpSpPr>
          <a:xfrm>
            <a:off x="7666369" y="4461681"/>
            <a:ext cx="10270462" cy="5469146"/>
            <a:chOff x="0" y="0"/>
            <a:chExt cx="2889956" cy="1538937"/>
          </a:xfrm>
        </p:grpSpPr>
        <p:sp>
          <p:nvSpPr>
            <p:cNvPr id="5" name="Freeform 5"/>
            <p:cNvSpPr/>
            <p:nvPr/>
          </p:nvSpPr>
          <p:spPr>
            <a:xfrm>
              <a:off x="0" y="0"/>
              <a:ext cx="2889956" cy="1538936"/>
            </a:xfrm>
            <a:custGeom>
              <a:avLst/>
              <a:gdLst/>
              <a:ahLst/>
              <a:cxnLst/>
              <a:rect l="l" t="t" r="r" b="b"/>
              <a:pathLst>
                <a:path w="2889956" h="1538936">
                  <a:moveTo>
                    <a:pt x="0" y="0"/>
                  </a:moveTo>
                  <a:lnTo>
                    <a:pt x="2889956" y="0"/>
                  </a:lnTo>
                  <a:lnTo>
                    <a:pt x="2889956" y="1538936"/>
                  </a:lnTo>
                  <a:lnTo>
                    <a:pt x="0" y="1538936"/>
                  </a:lnTo>
                  <a:close/>
                </a:path>
              </a:pathLst>
            </a:custGeom>
            <a:solidFill>
              <a:srgbClr val="0E1013"/>
            </a:solidFill>
          </p:spPr>
        </p:sp>
        <p:sp>
          <p:nvSpPr>
            <p:cNvPr id="6" name="TextBox 6"/>
            <p:cNvSpPr txBox="1"/>
            <p:nvPr/>
          </p:nvSpPr>
          <p:spPr>
            <a:xfrm>
              <a:off x="0" y="-47625"/>
              <a:ext cx="2889956" cy="1586562"/>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50477" y="3240901"/>
            <a:ext cx="5614245" cy="3400312"/>
          </a:xfrm>
          <a:prstGeom prst="rect">
            <a:avLst/>
          </a:prstGeom>
        </p:spPr>
        <p:txBody>
          <a:bodyPr lIns="0" tIns="0" rIns="0" bIns="0" rtlCol="0" anchor="t">
            <a:spAutoFit/>
          </a:bodyPr>
          <a:lstStyle/>
          <a:p>
            <a:pPr>
              <a:lnSpc>
                <a:spcPts val="8727"/>
              </a:lnSpc>
            </a:pPr>
            <a:r>
              <a:rPr lang="en-US" sz="9384" spc="-394">
                <a:solidFill>
                  <a:srgbClr val="0E1013"/>
                </a:solidFill>
                <a:latin typeface="Montserrat Classic Bold"/>
              </a:rPr>
              <a:t>TABLE</a:t>
            </a:r>
          </a:p>
          <a:p>
            <a:pPr>
              <a:lnSpc>
                <a:spcPts val="8727"/>
              </a:lnSpc>
            </a:pPr>
            <a:r>
              <a:rPr lang="en-US" sz="9384" spc="-394">
                <a:solidFill>
                  <a:srgbClr val="0E1013"/>
                </a:solidFill>
                <a:latin typeface="Montserrat Classic Bold"/>
              </a:rPr>
              <a:t>OF CONTENT</a:t>
            </a:r>
          </a:p>
        </p:txBody>
      </p:sp>
      <p:sp>
        <p:nvSpPr>
          <p:cNvPr id="8" name="TextBox 8"/>
          <p:cNvSpPr txBox="1"/>
          <p:nvPr/>
        </p:nvSpPr>
        <p:spPr>
          <a:xfrm>
            <a:off x="8648700" y="4791075"/>
            <a:ext cx="7229089" cy="4275896"/>
          </a:xfrm>
          <a:prstGeom prst="rect">
            <a:avLst/>
          </a:prstGeom>
        </p:spPr>
        <p:txBody>
          <a:bodyPr lIns="0" tIns="0" rIns="0" bIns="0" rtlCol="0" anchor="t">
            <a:spAutoFit/>
          </a:bodyPr>
          <a:lstStyle/>
          <a:p>
            <a:pPr>
              <a:lnSpc>
                <a:spcPts val="6935"/>
              </a:lnSpc>
            </a:pPr>
            <a:r>
              <a:rPr lang="en-US" sz="2774" dirty="0">
                <a:solidFill>
                  <a:srgbClr val="FFFFFF"/>
                </a:solidFill>
                <a:latin typeface="Inter"/>
              </a:rPr>
              <a:t>01. INTRODUCTION</a:t>
            </a:r>
          </a:p>
          <a:p>
            <a:pPr>
              <a:lnSpc>
                <a:spcPts val="6935"/>
              </a:lnSpc>
            </a:pPr>
            <a:r>
              <a:rPr lang="en-US" sz="2774" dirty="0">
                <a:solidFill>
                  <a:srgbClr val="FFFFFF"/>
                </a:solidFill>
                <a:latin typeface="Inter"/>
              </a:rPr>
              <a:t>02. PROBLEM STATEMENT</a:t>
            </a:r>
          </a:p>
          <a:p>
            <a:pPr>
              <a:lnSpc>
                <a:spcPts val="6935"/>
              </a:lnSpc>
            </a:pPr>
            <a:r>
              <a:rPr lang="en-US" sz="2774" dirty="0">
                <a:solidFill>
                  <a:srgbClr val="FFFFFF"/>
                </a:solidFill>
                <a:latin typeface="Inter"/>
              </a:rPr>
              <a:t>03. ADVANTAGES</a:t>
            </a:r>
          </a:p>
          <a:p>
            <a:pPr>
              <a:lnSpc>
                <a:spcPts val="6935"/>
              </a:lnSpc>
            </a:pPr>
            <a:r>
              <a:rPr lang="en-US" sz="2774" dirty="0">
                <a:solidFill>
                  <a:srgbClr val="FFFFFF"/>
                </a:solidFill>
                <a:latin typeface="Inter"/>
              </a:rPr>
              <a:t>04. DISADVANATGES</a:t>
            </a:r>
          </a:p>
          <a:p>
            <a:pPr>
              <a:lnSpc>
                <a:spcPts val="6935"/>
              </a:lnSpc>
            </a:pPr>
            <a:r>
              <a:rPr lang="en-US" sz="2774" dirty="0">
                <a:solidFill>
                  <a:srgbClr val="FFFFFF"/>
                </a:solidFill>
                <a:latin typeface="Inter"/>
              </a:rPr>
              <a:t>05. FUTURE SCOPE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1000"/>
                                        <p:tgtEl>
                                          <p:spTgt spid="8">
                                            <p:txEl>
                                              <p:pRg st="1" end="1"/>
                                            </p:txEl>
                                          </p:spTgt>
                                        </p:tgtEl>
                                      </p:cBhvr>
                                    </p:animEffect>
                                    <p:anim calcmode="lin" valueType="num">
                                      <p:cBhvr>
                                        <p:cTn id="1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8">
                                            <p:txEl>
                                              <p:pRg st="2" end="2"/>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xEl>
                                              <p:pRg st="2" end="2"/>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1000"/>
                                        <p:tgtEl>
                                          <p:spTgt spid="8">
                                            <p:txEl>
                                              <p:pRg st="3" end="3"/>
                                            </p:txEl>
                                          </p:spTgt>
                                        </p:tgtEl>
                                      </p:cBhvr>
                                    </p:animEffect>
                                    <p:anim calcmode="lin" valueType="num">
                                      <p:cBhvr>
                                        <p:cTn id="2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8">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xEl>
                                              <p:pRg st="3" end="3"/>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1000"/>
                                        <p:tgtEl>
                                          <p:spTgt spid="8">
                                            <p:txEl>
                                              <p:pRg st="4" end="4"/>
                                            </p:txEl>
                                          </p:spTgt>
                                        </p:tgtEl>
                                      </p:cBhvr>
                                    </p:animEffect>
                                    <p:anim calcmode="lin" valueType="num">
                                      <p:cBhvr>
                                        <p:cTn id="3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8">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547" y="0"/>
            <a:ext cx="3474028" cy="10195422"/>
            <a:chOff x="0" y="0"/>
            <a:chExt cx="4632038" cy="13593896"/>
          </a:xfrm>
        </p:grpSpPr>
        <p:pic>
          <p:nvPicPr>
            <p:cNvPr id="3" name="Picture 3"/>
            <p:cNvPicPr>
              <a:picLocks noChangeAspect="1"/>
            </p:cNvPicPr>
            <p:nvPr/>
          </p:nvPicPr>
          <p:blipFill>
            <a:blip r:embed="rId2"/>
            <a:srcRect l="28685" r="28685"/>
            <a:stretch>
              <a:fillRect/>
            </a:stretch>
          </p:blipFill>
          <p:spPr>
            <a:xfrm>
              <a:off x="0" y="0"/>
              <a:ext cx="4632038" cy="13593896"/>
            </a:xfrm>
            <a:prstGeom prst="rect">
              <a:avLst/>
            </a:prstGeom>
          </p:spPr>
        </p:pic>
      </p:grpSp>
      <p:grpSp>
        <p:nvGrpSpPr>
          <p:cNvPr id="4" name="Group 4"/>
          <p:cNvGrpSpPr/>
          <p:nvPr/>
        </p:nvGrpSpPr>
        <p:grpSpPr>
          <a:xfrm>
            <a:off x="3257481" y="0"/>
            <a:ext cx="6222882" cy="10195422"/>
            <a:chOff x="0" y="0"/>
            <a:chExt cx="8297176" cy="13593896"/>
          </a:xfrm>
        </p:grpSpPr>
        <p:pic>
          <p:nvPicPr>
            <p:cNvPr id="5" name="Picture 5"/>
            <p:cNvPicPr>
              <a:picLocks noChangeAspect="1"/>
            </p:cNvPicPr>
            <p:nvPr/>
          </p:nvPicPr>
          <p:blipFill>
            <a:blip r:embed="rId3"/>
            <a:srcRect l="14543" r="13233" b="11253"/>
            <a:stretch>
              <a:fillRect/>
            </a:stretch>
          </p:blipFill>
          <p:spPr>
            <a:xfrm>
              <a:off x="0" y="0"/>
              <a:ext cx="8297176" cy="13593896"/>
            </a:xfrm>
            <a:prstGeom prst="rect">
              <a:avLst/>
            </a:prstGeom>
          </p:spPr>
        </p:pic>
      </p:grpSp>
      <p:sp>
        <p:nvSpPr>
          <p:cNvPr id="6" name="TextBox 6"/>
          <p:cNvSpPr txBox="1"/>
          <p:nvPr/>
        </p:nvSpPr>
        <p:spPr>
          <a:xfrm>
            <a:off x="10536218" y="805161"/>
            <a:ext cx="10853272" cy="850030"/>
          </a:xfrm>
          <a:prstGeom prst="rect">
            <a:avLst/>
          </a:prstGeom>
        </p:spPr>
        <p:txBody>
          <a:bodyPr lIns="0" tIns="0" rIns="0" bIns="0" rtlCol="0" anchor="t">
            <a:spAutoFit/>
          </a:bodyPr>
          <a:lstStyle/>
          <a:p>
            <a:pPr>
              <a:lnSpc>
                <a:spcPts val="6262"/>
              </a:lnSpc>
            </a:pPr>
            <a:r>
              <a:rPr lang="en-US" sz="6733" spc="-282">
                <a:solidFill>
                  <a:srgbClr val="0E1013"/>
                </a:solidFill>
                <a:latin typeface="Montserrat Classic Bold"/>
              </a:rPr>
              <a:t>INTRODUCTION</a:t>
            </a:r>
          </a:p>
        </p:txBody>
      </p:sp>
      <p:sp>
        <p:nvSpPr>
          <p:cNvPr id="7" name="AutoShape 7"/>
          <p:cNvSpPr/>
          <p:nvPr/>
        </p:nvSpPr>
        <p:spPr>
          <a:xfrm flipV="1">
            <a:off x="10031524" y="1655191"/>
            <a:ext cx="7592114" cy="18772"/>
          </a:xfrm>
          <a:prstGeom prst="line">
            <a:avLst/>
          </a:prstGeom>
          <a:ln w="57150" cap="flat">
            <a:solidFill>
              <a:srgbClr val="0E1013"/>
            </a:solidFill>
            <a:prstDash val="solid"/>
            <a:headEnd type="diamond" w="lg" len="lg"/>
            <a:tailEnd type="diamond" w="lg" len="lg"/>
          </a:ln>
        </p:spPr>
      </p:sp>
      <p:sp>
        <p:nvSpPr>
          <p:cNvPr id="8" name="TextBox 8"/>
          <p:cNvSpPr txBox="1"/>
          <p:nvPr/>
        </p:nvSpPr>
        <p:spPr>
          <a:xfrm>
            <a:off x="10097085" y="1636141"/>
            <a:ext cx="7162215" cy="7622159"/>
          </a:xfrm>
          <a:prstGeom prst="rect">
            <a:avLst/>
          </a:prstGeom>
        </p:spPr>
        <p:txBody>
          <a:bodyPr lIns="0" tIns="0" rIns="0" bIns="0" rtlCol="0" anchor="t">
            <a:spAutoFit/>
          </a:bodyPr>
          <a:lstStyle/>
          <a:p>
            <a:pPr algn="ctr">
              <a:lnSpc>
                <a:spcPts val="3537"/>
              </a:lnSpc>
            </a:pPr>
            <a:endParaRPr/>
          </a:p>
          <a:p>
            <a:pPr algn="ctr">
              <a:lnSpc>
                <a:spcPts val="3537"/>
              </a:lnSpc>
            </a:pPr>
            <a:r>
              <a:rPr lang="en-US" sz="2899">
                <a:solidFill>
                  <a:srgbClr val="0E1013"/>
                </a:solidFill>
                <a:latin typeface="Inter Bold"/>
              </a:rPr>
              <a:t>Shambhavi Restaurant Management System requires users to create an account to order food. Users need to provide a unique username, email, new mobile number, and password for account creation, along with their delivery address. Once logged in, users can browse through different food categories such as soups, starters, main course dishes, and desserts. They can then search for specific food items of interest and select the ones they want to order. After selecting their desired meals, users can place their order and confirm their delivery address.</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900" decel="100000" fill="hold"/>
                                        <p:tgtEl>
                                          <p:spTgt spid="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1013"/>
        </a:solidFill>
        <a:effectLst/>
      </p:bgPr>
    </p:bg>
    <p:spTree>
      <p:nvGrpSpPr>
        <p:cNvPr id="1" name=""/>
        <p:cNvGrpSpPr/>
        <p:nvPr/>
      </p:nvGrpSpPr>
      <p:grpSpPr>
        <a:xfrm>
          <a:off x="0" y="0"/>
          <a:ext cx="0" cy="0"/>
          <a:chOff x="0" y="0"/>
          <a:chExt cx="0" cy="0"/>
        </a:xfrm>
      </p:grpSpPr>
      <p:grpSp>
        <p:nvGrpSpPr>
          <p:cNvPr id="2" name="Group 2"/>
          <p:cNvGrpSpPr/>
          <p:nvPr/>
        </p:nvGrpSpPr>
        <p:grpSpPr>
          <a:xfrm>
            <a:off x="10781571" y="91578"/>
            <a:ext cx="3657600" cy="10103844"/>
            <a:chOff x="0" y="0"/>
            <a:chExt cx="4876800" cy="13471792"/>
          </a:xfrm>
        </p:grpSpPr>
        <p:pic>
          <p:nvPicPr>
            <p:cNvPr id="3" name="Picture 3"/>
            <p:cNvPicPr>
              <a:picLocks noChangeAspect="1"/>
            </p:cNvPicPr>
            <p:nvPr/>
          </p:nvPicPr>
          <p:blipFill>
            <a:blip r:embed="rId2"/>
            <a:srcRect l="22883" r="22883"/>
            <a:stretch>
              <a:fillRect/>
            </a:stretch>
          </p:blipFill>
          <p:spPr>
            <a:xfrm>
              <a:off x="0" y="0"/>
              <a:ext cx="4876800" cy="13471792"/>
            </a:xfrm>
            <a:prstGeom prst="rect">
              <a:avLst/>
            </a:prstGeom>
          </p:spPr>
        </p:pic>
      </p:grpSp>
      <p:grpSp>
        <p:nvGrpSpPr>
          <p:cNvPr id="4" name="Group 4"/>
          <p:cNvGrpSpPr/>
          <p:nvPr/>
        </p:nvGrpSpPr>
        <p:grpSpPr>
          <a:xfrm>
            <a:off x="14534421" y="91578"/>
            <a:ext cx="3657600" cy="10103844"/>
            <a:chOff x="0" y="0"/>
            <a:chExt cx="4876800" cy="13471792"/>
          </a:xfrm>
        </p:grpSpPr>
        <p:pic>
          <p:nvPicPr>
            <p:cNvPr id="5" name="Picture 5"/>
            <p:cNvPicPr>
              <a:picLocks noChangeAspect="1"/>
            </p:cNvPicPr>
            <p:nvPr/>
          </p:nvPicPr>
          <p:blipFill>
            <a:blip r:embed="rId3"/>
            <a:srcRect l="22858" r="22858"/>
            <a:stretch>
              <a:fillRect/>
            </a:stretch>
          </p:blipFill>
          <p:spPr>
            <a:xfrm>
              <a:off x="0" y="0"/>
              <a:ext cx="4876800" cy="13471792"/>
            </a:xfrm>
            <a:prstGeom prst="rect">
              <a:avLst/>
            </a:prstGeom>
          </p:spPr>
        </p:pic>
      </p:grpSp>
      <p:sp>
        <p:nvSpPr>
          <p:cNvPr id="6" name="AutoShape 6"/>
          <p:cNvSpPr/>
          <p:nvPr/>
        </p:nvSpPr>
        <p:spPr>
          <a:xfrm>
            <a:off x="513757" y="1576984"/>
            <a:ext cx="9603764" cy="9525"/>
          </a:xfrm>
          <a:prstGeom prst="line">
            <a:avLst/>
          </a:prstGeom>
          <a:ln w="57150" cap="flat">
            <a:solidFill>
              <a:srgbClr val="FFFFFF"/>
            </a:solidFill>
            <a:prstDash val="solid"/>
            <a:headEnd type="diamond" w="lg" len="lg"/>
            <a:tailEnd type="diamond" w="lg" len="lg"/>
          </a:ln>
        </p:spPr>
      </p:sp>
      <p:sp>
        <p:nvSpPr>
          <p:cNvPr id="7" name="TextBox 7"/>
          <p:cNvSpPr txBox="1"/>
          <p:nvPr/>
        </p:nvSpPr>
        <p:spPr>
          <a:xfrm>
            <a:off x="709941" y="689410"/>
            <a:ext cx="10853272" cy="850030"/>
          </a:xfrm>
          <a:prstGeom prst="rect">
            <a:avLst/>
          </a:prstGeom>
        </p:spPr>
        <p:txBody>
          <a:bodyPr lIns="0" tIns="0" rIns="0" bIns="0" rtlCol="0" anchor="t">
            <a:spAutoFit/>
          </a:bodyPr>
          <a:lstStyle/>
          <a:p>
            <a:pPr>
              <a:lnSpc>
                <a:spcPts val="6262"/>
              </a:lnSpc>
            </a:pPr>
            <a:r>
              <a:rPr lang="en-US" sz="6733" spc="-282">
                <a:solidFill>
                  <a:srgbClr val="FFFFFF"/>
                </a:solidFill>
                <a:latin typeface="Montserrat Classic Bold"/>
              </a:rPr>
              <a:t>PROBLEM STATEMENT</a:t>
            </a:r>
          </a:p>
        </p:txBody>
      </p:sp>
      <p:sp>
        <p:nvSpPr>
          <p:cNvPr id="8" name="TextBox 8"/>
          <p:cNvSpPr txBox="1"/>
          <p:nvPr/>
        </p:nvSpPr>
        <p:spPr>
          <a:xfrm>
            <a:off x="513757" y="2029058"/>
            <a:ext cx="9752871" cy="9860534"/>
          </a:xfrm>
          <a:prstGeom prst="rect">
            <a:avLst/>
          </a:prstGeom>
        </p:spPr>
        <p:txBody>
          <a:bodyPr lIns="0" tIns="0" rIns="0" bIns="0" rtlCol="0" anchor="t">
            <a:spAutoFit/>
          </a:bodyPr>
          <a:lstStyle/>
          <a:p>
            <a:pPr>
              <a:lnSpc>
                <a:spcPts val="3537"/>
              </a:lnSpc>
            </a:pPr>
            <a:r>
              <a:rPr lang="en-US" sz="2899">
                <a:solidFill>
                  <a:srgbClr val="FFFFFF"/>
                </a:solidFill>
                <a:latin typeface="Inter"/>
                <a:ea typeface="Inter"/>
              </a:rPr>
              <a:t>➢Shambhavi Restaurant lacks a website, missing out on showcasing its offerings and crucial information online.</a:t>
            </a:r>
          </a:p>
          <a:p>
            <a:pPr>
              <a:lnSpc>
                <a:spcPts val="3537"/>
              </a:lnSpc>
            </a:pPr>
            <a:endParaRPr lang="en-US" sz="2899">
              <a:solidFill>
                <a:srgbClr val="FFFFFF"/>
              </a:solidFill>
              <a:latin typeface="Inter"/>
              <a:ea typeface="Inter"/>
            </a:endParaRPr>
          </a:p>
          <a:p>
            <a:pPr>
              <a:lnSpc>
                <a:spcPts val="3537"/>
              </a:lnSpc>
            </a:pPr>
            <a:r>
              <a:rPr lang="en-US" sz="2899">
                <a:solidFill>
                  <a:srgbClr val="FFFFFF"/>
                </a:solidFill>
                <a:latin typeface="Inter"/>
                <a:ea typeface="Inter"/>
              </a:rPr>
              <a:t>➢Dependency on manual order-taking leads to errors, delays, and diminished customer satisfaction</a:t>
            </a:r>
          </a:p>
          <a:p>
            <a:pPr>
              <a:lnSpc>
                <a:spcPts val="3537"/>
              </a:lnSpc>
            </a:pPr>
            <a:endParaRPr lang="en-US" sz="2899">
              <a:solidFill>
                <a:srgbClr val="FFFFFF"/>
              </a:solidFill>
              <a:latin typeface="Inter"/>
              <a:ea typeface="Inter"/>
            </a:endParaRPr>
          </a:p>
          <a:p>
            <a:pPr>
              <a:lnSpc>
                <a:spcPts val="3537"/>
              </a:lnSpc>
            </a:pPr>
            <a:r>
              <a:rPr lang="en-US" sz="2899">
                <a:solidFill>
                  <a:srgbClr val="FFFFFF"/>
                </a:solidFill>
                <a:latin typeface="Inter"/>
                <a:ea typeface="Inter"/>
              </a:rPr>
              <a:t>➢The restaurant's inability to engage with customers digitally hampers feedback collection and service improvement efforts.</a:t>
            </a:r>
          </a:p>
          <a:p>
            <a:pPr>
              <a:lnSpc>
                <a:spcPts val="3537"/>
              </a:lnSpc>
            </a:pPr>
            <a:endParaRPr lang="en-US" sz="2899">
              <a:solidFill>
                <a:srgbClr val="FFFFFF"/>
              </a:solidFill>
              <a:latin typeface="Inter"/>
              <a:ea typeface="Inter"/>
            </a:endParaRPr>
          </a:p>
          <a:p>
            <a:pPr>
              <a:lnSpc>
                <a:spcPts val="3537"/>
              </a:lnSpc>
            </a:pPr>
            <a:r>
              <a:rPr lang="en-US" sz="2899">
                <a:solidFill>
                  <a:srgbClr val="FFFFFF"/>
                </a:solidFill>
                <a:latin typeface="Inter"/>
                <a:ea typeface="Inter"/>
              </a:rPr>
              <a:t>➢Manual tracking of orders and supplies increases costs and reduces operational efficiency.</a:t>
            </a:r>
          </a:p>
          <a:p>
            <a:pPr>
              <a:lnSpc>
                <a:spcPts val="3537"/>
              </a:lnSpc>
            </a:pPr>
            <a:endParaRPr lang="en-US" sz="2899">
              <a:solidFill>
                <a:srgbClr val="FFFFFF"/>
              </a:solidFill>
              <a:latin typeface="Inter"/>
              <a:ea typeface="Inter"/>
            </a:endParaRPr>
          </a:p>
          <a:p>
            <a:pPr>
              <a:lnSpc>
                <a:spcPts val="3537"/>
              </a:lnSpc>
            </a:pPr>
            <a:r>
              <a:rPr lang="en-US" sz="2899">
                <a:solidFill>
                  <a:srgbClr val="FFFFFF"/>
                </a:solidFill>
                <a:latin typeface="Inter"/>
                <a:ea typeface="Inter"/>
              </a:rPr>
              <a:t>➢Customers struggle to find basic information like menus and hours online, reducing the likelihood of restaurant visits.</a:t>
            </a:r>
          </a:p>
          <a:p>
            <a:pPr>
              <a:lnSpc>
                <a:spcPts val="3537"/>
              </a:lnSpc>
            </a:pPr>
            <a:endParaRPr lang="en-US" sz="2899">
              <a:solidFill>
                <a:srgbClr val="FFFFFF"/>
              </a:solidFill>
              <a:latin typeface="Inter"/>
              <a:ea typeface="Inter"/>
            </a:endParaRPr>
          </a:p>
          <a:p>
            <a:pPr>
              <a:lnSpc>
                <a:spcPts val="3537"/>
              </a:lnSpc>
            </a:pPr>
            <a:endParaRPr lang="en-US" sz="2899">
              <a:solidFill>
                <a:srgbClr val="FFFFFF"/>
              </a:solidFill>
              <a:latin typeface="Inter"/>
              <a:ea typeface="Inter"/>
            </a:endParaRPr>
          </a:p>
          <a:p>
            <a:pPr>
              <a:lnSpc>
                <a:spcPts val="3537"/>
              </a:lnSpc>
            </a:pPr>
            <a:endParaRPr lang="en-US" sz="2899">
              <a:solidFill>
                <a:srgbClr val="FFFFFF"/>
              </a:solidFill>
              <a:latin typeface="Inter"/>
              <a:ea typeface="Inter"/>
            </a:endParaRPr>
          </a:p>
          <a:p>
            <a:pPr>
              <a:lnSpc>
                <a:spcPts val="3537"/>
              </a:lnSpc>
            </a:pPr>
            <a:endParaRPr lang="en-US" sz="2899">
              <a:solidFill>
                <a:srgbClr val="FFFFFF"/>
              </a:solidFill>
              <a:latin typeface="Inter"/>
              <a:ea typeface="Inter"/>
            </a:endParaRPr>
          </a:p>
          <a:p>
            <a:pPr>
              <a:lnSpc>
                <a:spcPts val="3537"/>
              </a:lnSpc>
            </a:pPr>
            <a:endParaRPr lang="en-US" sz="2899">
              <a:solidFill>
                <a:srgbClr val="FFFFFF"/>
              </a:solidFill>
              <a:latin typeface="Inter"/>
              <a:ea typeface="Inter"/>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900" decel="100000" fill="hold"/>
                                        <p:tgtEl>
                                          <p:spTgt spid="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013"/>
        </a:solidFill>
        <a:effectLst/>
      </p:bgPr>
    </p:bg>
    <p:spTree>
      <p:nvGrpSpPr>
        <p:cNvPr id="1" name=""/>
        <p:cNvGrpSpPr/>
        <p:nvPr/>
      </p:nvGrpSpPr>
      <p:grpSpPr>
        <a:xfrm>
          <a:off x="0" y="0"/>
          <a:ext cx="0" cy="0"/>
          <a:chOff x="0" y="0"/>
          <a:chExt cx="0" cy="0"/>
        </a:xfrm>
      </p:grpSpPr>
      <p:grpSp>
        <p:nvGrpSpPr>
          <p:cNvPr id="2" name="Group 2"/>
          <p:cNvGrpSpPr/>
          <p:nvPr/>
        </p:nvGrpSpPr>
        <p:grpSpPr>
          <a:xfrm>
            <a:off x="9977375" y="91578"/>
            <a:ext cx="8212977" cy="10103844"/>
            <a:chOff x="0" y="0"/>
            <a:chExt cx="10950636" cy="13471792"/>
          </a:xfrm>
        </p:grpSpPr>
        <p:pic>
          <p:nvPicPr>
            <p:cNvPr id="3" name="Picture 3"/>
            <p:cNvPicPr>
              <a:picLocks noChangeAspect="1"/>
            </p:cNvPicPr>
            <p:nvPr/>
          </p:nvPicPr>
          <p:blipFill>
            <a:blip r:embed="rId2"/>
            <a:srcRect t="8876" b="8876"/>
            <a:stretch>
              <a:fillRect/>
            </a:stretch>
          </p:blipFill>
          <p:spPr>
            <a:xfrm>
              <a:off x="0" y="0"/>
              <a:ext cx="10950636" cy="13471792"/>
            </a:xfrm>
            <a:prstGeom prst="rect">
              <a:avLst/>
            </a:prstGeom>
          </p:spPr>
        </p:pic>
      </p:grpSp>
      <p:sp>
        <p:nvSpPr>
          <p:cNvPr id="4" name="AutoShape 4"/>
          <p:cNvSpPr/>
          <p:nvPr/>
        </p:nvSpPr>
        <p:spPr>
          <a:xfrm>
            <a:off x="1028700" y="1568015"/>
            <a:ext cx="7473550" cy="0"/>
          </a:xfrm>
          <a:prstGeom prst="line">
            <a:avLst/>
          </a:prstGeom>
          <a:ln w="57150" cap="flat">
            <a:solidFill>
              <a:srgbClr val="FFFFFF"/>
            </a:solidFill>
            <a:prstDash val="solid"/>
            <a:headEnd type="diamond" w="lg" len="lg"/>
            <a:tailEnd type="diamond" w="lg" len="lg"/>
          </a:ln>
        </p:spPr>
      </p:sp>
      <p:sp>
        <p:nvSpPr>
          <p:cNvPr id="5" name="TextBox 5"/>
          <p:cNvSpPr txBox="1"/>
          <p:nvPr/>
        </p:nvSpPr>
        <p:spPr>
          <a:xfrm>
            <a:off x="1719031" y="689410"/>
            <a:ext cx="10853272" cy="850030"/>
          </a:xfrm>
          <a:prstGeom prst="rect">
            <a:avLst/>
          </a:prstGeom>
        </p:spPr>
        <p:txBody>
          <a:bodyPr lIns="0" tIns="0" rIns="0" bIns="0" rtlCol="0" anchor="t">
            <a:spAutoFit/>
          </a:bodyPr>
          <a:lstStyle/>
          <a:p>
            <a:pPr>
              <a:lnSpc>
                <a:spcPts val="6262"/>
              </a:lnSpc>
            </a:pPr>
            <a:r>
              <a:rPr lang="en-US" sz="6733" spc="-282">
                <a:solidFill>
                  <a:srgbClr val="FFFFFF"/>
                </a:solidFill>
                <a:latin typeface="Montserrat Classic Bold"/>
              </a:rPr>
              <a:t>ADVANTAGES</a:t>
            </a:r>
          </a:p>
        </p:txBody>
      </p:sp>
      <p:sp>
        <p:nvSpPr>
          <p:cNvPr id="6" name="TextBox 6"/>
          <p:cNvSpPr txBox="1"/>
          <p:nvPr/>
        </p:nvSpPr>
        <p:spPr>
          <a:xfrm>
            <a:off x="448484" y="2029058"/>
            <a:ext cx="9144000" cy="9412859"/>
          </a:xfrm>
          <a:prstGeom prst="rect">
            <a:avLst/>
          </a:prstGeom>
        </p:spPr>
        <p:txBody>
          <a:bodyPr lIns="0" tIns="0" rIns="0" bIns="0" rtlCol="0" anchor="t">
            <a:spAutoFit/>
          </a:bodyPr>
          <a:lstStyle/>
          <a:p>
            <a:pPr algn="just">
              <a:lnSpc>
                <a:spcPts val="3537"/>
              </a:lnSpc>
            </a:pPr>
            <a:r>
              <a:rPr lang="en-US" sz="2899" dirty="0">
                <a:solidFill>
                  <a:srgbClr val="FFFFFF"/>
                </a:solidFill>
                <a:latin typeface="Inter"/>
                <a:ea typeface="Inter"/>
              </a:rPr>
              <a:t>➢ By requiring users to create an account, the system can offer personalized services, such as order history tracking and customized recommendations, leading to improved customer satisfaction.</a:t>
            </a:r>
          </a:p>
          <a:p>
            <a:pPr algn="just">
              <a:lnSpc>
                <a:spcPts val="3537"/>
              </a:lnSpc>
            </a:pPr>
            <a:endParaRPr lang="en-US" sz="2899" dirty="0">
              <a:solidFill>
                <a:srgbClr val="FFFFFF"/>
              </a:solidFill>
              <a:latin typeface="Inter"/>
              <a:ea typeface="Inter"/>
            </a:endParaRPr>
          </a:p>
          <a:p>
            <a:pPr algn="just">
              <a:lnSpc>
                <a:spcPts val="3537"/>
              </a:lnSpc>
            </a:pPr>
            <a:r>
              <a:rPr lang="en-US" sz="2899" dirty="0">
                <a:solidFill>
                  <a:srgbClr val="FFFFFF"/>
                </a:solidFill>
                <a:ea typeface="Inter"/>
              </a:rPr>
              <a:t>➢</a:t>
            </a:r>
            <a:r>
              <a:rPr lang="en-US" sz="2899" dirty="0">
                <a:solidFill>
                  <a:srgbClr val="FFFFFF"/>
                </a:solidFill>
                <a:latin typeface="Inter"/>
              </a:rPr>
              <a:t> Having users create accounts allows the system to store their preferences and past orders, reducing the likelihood of errors during the ordering process and ensuring orders meet customer expectations.</a:t>
            </a:r>
          </a:p>
          <a:p>
            <a:pPr algn="just">
              <a:lnSpc>
                <a:spcPts val="3537"/>
              </a:lnSpc>
            </a:pPr>
            <a:endParaRPr lang="en-US" sz="2899" dirty="0">
              <a:solidFill>
                <a:srgbClr val="FFFFFF"/>
              </a:solidFill>
              <a:latin typeface="Inter"/>
            </a:endParaRPr>
          </a:p>
          <a:p>
            <a:pPr algn="just">
              <a:lnSpc>
                <a:spcPts val="3537"/>
              </a:lnSpc>
            </a:pPr>
            <a:r>
              <a:rPr lang="en-US" sz="2899" dirty="0">
                <a:solidFill>
                  <a:srgbClr val="FFFFFF"/>
                </a:solidFill>
                <a:latin typeface="Inter"/>
                <a:ea typeface="Inter"/>
              </a:rPr>
              <a:t>➢ Categorizing food items and providing search functionality simplifies the ordering process for users, making it easier and faster to find and select desired items, leading to increased order placement and revenue generation.</a:t>
            </a:r>
          </a:p>
          <a:p>
            <a:pPr algn="just">
              <a:lnSpc>
                <a:spcPts val="3537"/>
              </a:lnSpc>
            </a:pPr>
            <a:endParaRPr lang="en-US" sz="2899" dirty="0">
              <a:solidFill>
                <a:srgbClr val="FFFFFF"/>
              </a:solidFill>
              <a:latin typeface="Inter"/>
              <a:ea typeface="Inter"/>
            </a:endParaRPr>
          </a:p>
          <a:p>
            <a:pPr algn="just">
              <a:lnSpc>
                <a:spcPts val="3537"/>
              </a:lnSpc>
            </a:pPr>
            <a:endParaRPr lang="en-US" sz="2899" dirty="0">
              <a:solidFill>
                <a:srgbClr val="FFFFFF"/>
              </a:solidFill>
              <a:latin typeface="Inter"/>
              <a:ea typeface="Inter"/>
            </a:endParaRPr>
          </a:p>
          <a:p>
            <a:pPr algn="just">
              <a:lnSpc>
                <a:spcPts val="3537"/>
              </a:lnSpc>
            </a:pPr>
            <a:endParaRPr lang="en-US" sz="2899" dirty="0">
              <a:solidFill>
                <a:srgbClr val="FFFFFF"/>
              </a:solidFill>
              <a:latin typeface="Inter"/>
              <a:ea typeface="Inter"/>
            </a:endParaRPr>
          </a:p>
          <a:p>
            <a:pPr algn="just">
              <a:lnSpc>
                <a:spcPts val="3537"/>
              </a:lnSpc>
            </a:pPr>
            <a:endParaRPr lang="en-US" sz="2899" dirty="0">
              <a:solidFill>
                <a:srgbClr val="FFFFFF"/>
              </a:solidFill>
              <a:latin typeface="Inter"/>
              <a:ea typeface="Inter"/>
            </a:endParaRPr>
          </a:p>
          <a:p>
            <a:pPr algn="just">
              <a:lnSpc>
                <a:spcPts val="3537"/>
              </a:lnSpc>
            </a:pPr>
            <a:endParaRPr lang="en-US" sz="2899" dirty="0">
              <a:solidFill>
                <a:srgbClr val="FFFFFF"/>
              </a:solidFill>
              <a:latin typeface="Inter"/>
              <a:ea typeface="Inter"/>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013"/>
        </a:solidFill>
        <a:effectLst/>
      </p:bgPr>
    </p:bg>
    <p:spTree>
      <p:nvGrpSpPr>
        <p:cNvPr id="1" name=""/>
        <p:cNvGrpSpPr/>
        <p:nvPr/>
      </p:nvGrpSpPr>
      <p:grpSpPr>
        <a:xfrm>
          <a:off x="0" y="0"/>
          <a:ext cx="0" cy="0"/>
          <a:chOff x="0" y="0"/>
          <a:chExt cx="0" cy="0"/>
        </a:xfrm>
      </p:grpSpPr>
      <p:sp>
        <p:nvSpPr>
          <p:cNvPr id="2" name="AutoShape 2"/>
          <p:cNvSpPr/>
          <p:nvPr/>
        </p:nvSpPr>
        <p:spPr>
          <a:xfrm flipV="1">
            <a:off x="4849566" y="2530273"/>
            <a:ext cx="8308775" cy="28575"/>
          </a:xfrm>
          <a:prstGeom prst="line">
            <a:avLst/>
          </a:prstGeom>
          <a:ln w="57150" cap="flat">
            <a:solidFill>
              <a:srgbClr val="FFFFFF"/>
            </a:solidFill>
            <a:prstDash val="solid"/>
            <a:headEnd type="diamond" w="lg" len="lg"/>
            <a:tailEnd type="diamond" w="lg" len="lg"/>
          </a:ln>
        </p:spPr>
      </p:sp>
      <p:sp>
        <p:nvSpPr>
          <p:cNvPr id="3" name="TextBox 3"/>
          <p:cNvSpPr txBox="1"/>
          <p:nvPr/>
        </p:nvSpPr>
        <p:spPr>
          <a:xfrm>
            <a:off x="4572000" y="2983290"/>
            <a:ext cx="9297728" cy="4488434"/>
          </a:xfrm>
          <a:prstGeom prst="rect">
            <a:avLst/>
          </a:prstGeom>
        </p:spPr>
        <p:txBody>
          <a:bodyPr lIns="0" tIns="0" rIns="0" bIns="0" rtlCol="0" anchor="t">
            <a:spAutoFit/>
          </a:bodyPr>
          <a:lstStyle/>
          <a:p>
            <a:pPr algn="just">
              <a:lnSpc>
                <a:spcPts val="3538"/>
              </a:lnSpc>
            </a:pPr>
            <a:r>
              <a:rPr lang="en-US" sz="2900" dirty="0">
                <a:solidFill>
                  <a:srgbClr val="FFFFFF"/>
                </a:solidFill>
                <a:latin typeface="Inter"/>
              </a:rPr>
              <a:t>Current limitations include manual customization of food orders, manual location updates for orders, and limited payment options. Additionally, the inability to save payment details for future use and process orders as a guest may inconvenience users. However, future enhancements such as integrating Google Maps for automatic location updates, adding various payment options, and improving website design and search functionality aim to address these drawbacks and enhance the overall user experience.</a:t>
            </a:r>
          </a:p>
        </p:txBody>
      </p:sp>
      <p:sp>
        <p:nvSpPr>
          <p:cNvPr id="4" name="Freeform 4"/>
          <p:cNvSpPr/>
          <p:nvPr/>
        </p:nvSpPr>
        <p:spPr>
          <a:xfrm>
            <a:off x="706387" y="467899"/>
            <a:ext cx="2536615" cy="2530273"/>
          </a:xfrm>
          <a:custGeom>
            <a:avLst/>
            <a:gdLst/>
            <a:ahLst/>
            <a:cxnLst/>
            <a:rect l="l" t="t" r="r" b="b"/>
            <a:pathLst>
              <a:path w="2536615" h="2530273">
                <a:moveTo>
                  <a:pt x="0" y="0"/>
                </a:moveTo>
                <a:lnTo>
                  <a:pt x="2536614" y="0"/>
                </a:lnTo>
                <a:lnTo>
                  <a:pt x="2536614" y="2530273"/>
                </a:lnTo>
                <a:lnTo>
                  <a:pt x="0" y="25302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196662" y="7471724"/>
            <a:ext cx="3758849" cy="2476142"/>
          </a:xfrm>
          <a:custGeom>
            <a:avLst/>
            <a:gdLst/>
            <a:ahLst/>
            <a:cxnLst/>
            <a:rect l="l" t="t" r="r" b="b"/>
            <a:pathLst>
              <a:path w="3758849" h="2476142">
                <a:moveTo>
                  <a:pt x="0" y="0"/>
                </a:moveTo>
                <a:lnTo>
                  <a:pt x="3758849" y="0"/>
                </a:lnTo>
                <a:lnTo>
                  <a:pt x="3758849" y="2476143"/>
                </a:lnTo>
                <a:lnTo>
                  <a:pt x="0" y="24761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5222814" y="1680243"/>
            <a:ext cx="10853272" cy="850030"/>
          </a:xfrm>
          <a:prstGeom prst="rect">
            <a:avLst/>
          </a:prstGeom>
        </p:spPr>
        <p:txBody>
          <a:bodyPr lIns="0" tIns="0" rIns="0" bIns="0" rtlCol="0" anchor="t">
            <a:spAutoFit/>
          </a:bodyPr>
          <a:lstStyle/>
          <a:p>
            <a:pPr>
              <a:lnSpc>
                <a:spcPts val="6262"/>
              </a:lnSpc>
            </a:pPr>
            <a:r>
              <a:rPr lang="en-US" sz="6733" spc="-282">
                <a:solidFill>
                  <a:srgbClr val="FFFFFF"/>
                </a:solidFill>
                <a:latin typeface="Montserrat Classic Bold"/>
              </a:rPr>
              <a:t>DISADVANTAGES</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81" b="-2481"/>
            </a:stretch>
          </a:blipFill>
        </p:spPr>
      </p:sp>
      <p:grpSp>
        <p:nvGrpSpPr>
          <p:cNvPr id="3" name="Group 3"/>
          <p:cNvGrpSpPr/>
          <p:nvPr/>
        </p:nvGrpSpPr>
        <p:grpSpPr>
          <a:xfrm>
            <a:off x="1028700" y="776428"/>
            <a:ext cx="16230600" cy="8846266"/>
            <a:chOff x="0" y="0"/>
            <a:chExt cx="4567050" cy="2489208"/>
          </a:xfrm>
        </p:grpSpPr>
        <p:sp>
          <p:nvSpPr>
            <p:cNvPr id="4" name="Freeform 4"/>
            <p:cNvSpPr/>
            <p:nvPr/>
          </p:nvSpPr>
          <p:spPr>
            <a:xfrm>
              <a:off x="0" y="0"/>
              <a:ext cx="4567050" cy="2489208"/>
            </a:xfrm>
            <a:custGeom>
              <a:avLst/>
              <a:gdLst/>
              <a:ahLst/>
              <a:cxnLst/>
              <a:rect l="l" t="t" r="r" b="b"/>
              <a:pathLst>
                <a:path w="4567050" h="2489208">
                  <a:moveTo>
                    <a:pt x="0" y="0"/>
                  </a:moveTo>
                  <a:lnTo>
                    <a:pt x="4567050" y="0"/>
                  </a:lnTo>
                  <a:lnTo>
                    <a:pt x="4567050" y="2489208"/>
                  </a:lnTo>
                  <a:lnTo>
                    <a:pt x="0" y="2489208"/>
                  </a:lnTo>
                  <a:close/>
                </a:path>
              </a:pathLst>
            </a:custGeom>
            <a:solidFill>
              <a:srgbClr val="0E1013"/>
            </a:solidFill>
          </p:spPr>
        </p:sp>
        <p:sp>
          <p:nvSpPr>
            <p:cNvPr id="5" name="TextBox 5"/>
            <p:cNvSpPr txBox="1"/>
            <p:nvPr/>
          </p:nvSpPr>
          <p:spPr>
            <a:xfrm>
              <a:off x="0" y="-47625"/>
              <a:ext cx="4567050" cy="253683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527299" y="1400024"/>
            <a:ext cx="5059114" cy="7858276"/>
            <a:chOff x="0" y="0"/>
            <a:chExt cx="6745485" cy="10477701"/>
          </a:xfrm>
        </p:grpSpPr>
        <p:pic>
          <p:nvPicPr>
            <p:cNvPr id="7" name="Picture 7"/>
            <p:cNvPicPr>
              <a:picLocks noChangeAspect="1"/>
            </p:cNvPicPr>
            <p:nvPr/>
          </p:nvPicPr>
          <p:blipFill>
            <a:blip r:embed="rId3"/>
            <a:srcRect l="29042" r="29042"/>
            <a:stretch>
              <a:fillRect/>
            </a:stretch>
          </p:blipFill>
          <p:spPr>
            <a:xfrm>
              <a:off x="0" y="0"/>
              <a:ext cx="6745485" cy="10477701"/>
            </a:xfrm>
            <a:prstGeom prst="rect">
              <a:avLst/>
            </a:prstGeom>
          </p:spPr>
        </p:pic>
      </p:grpSp>
      <p:sp>
        <p:nvSpPr>
          <p:cNvPr id="8" name="TextBox 8"/>
          <p:cNvSpPr txBox="1"/>
          <p:nvPr/>
        </p:nvSpPr>
        <p:spPr>
          <a:xfrm>
            <a:off x="8890942" y="1523849"/>
            <a:ext cx="10255493" cy="602133"/>
          </a:xfrm>
          <a:prstGeom prst="rect">
            <a:avLst/>
          </a:prstGeom>
        </p:spPr>
        <p:txBody>
          <a:bodyPr lIns="0" tIns="0" rIns="0" bIns="0" rtlCol="0" anchor="t">
            <a:spAutoFit/>
          </a:bodyPr>
          <a:lstStyle/>
          <a:p>
            <a:pPr>
              <a:lnSpc>
                <a:spcPts val="4447"/>
              </a:lnSpc>
            </a:pPr>
            <a:r>
              <a:rPr lang="en-US" sz="4782" spc="-200" dirty="0">
                <a:solidFill>
                  <a:srgbClr val="FFFFFF"/>
                </a:solidFill>
                <a:latin typeface="Montserrat Classic Bold"/>
              </a:rPr>
              <a:t> FUTURE SCOPE</a:t>
            </a:r>
          </a:p>
        </p:txBody>
      </p:sp>
      <p:sp>
        <p:nvSpPr>
          <p:cNvPr id="10" name="TextBox 10"/>
          <p:cNvSpPr txBox="1"/>
          <p:nvPr/>
        </p:nvSpPr>
        <p:spPr>
          <a:xfrm>
            <a:off x="7315200" y="2608055"/>
            <a:ext cx="9207569" cy="7146798"/>
          </a:xfrm>
          <a:prstGeom prst="rect">
            <a:avLst/>
          </a:prstGeom>
        </p:spPr>
        <p:txBody>
          <a:bodyPr lIns="0" tIns="0" rIns="0" bIns="0" rtlCol="0" anchor="t">
            <a:spAutoFit/>
          </a:bodyPr>
          <a:lstStyle/>
          <a:p>
            <a:pPr>
              <a:lnSpc>
                <a:spcPts val="3305"/>
              </a:lnSpc>
            </a:pPr>
            <a:r>
              <a:rPr lang="en-US" sz="2899" dirty="0">
                <a:solidFill>
                  <a:srgbClr val="FFFFFF"/>
                </a:solidFill>
                <a:latin typeface="Inter"/>
                <a:ea typeface="Inter"/>
              </a:rPr>
              <a:t>➢ Allow customers to customize food orders </a:t>
            </a:r>
          </a:p>
          <a:p>
            <a:pPr>
              <a:lnSpc>
                <a:spcPts val="3305"/>
              </a:lnSpc>
            </a:pPr>
            <a:endParaRPr lang="en-US" sz="2899" dirty="0">
              <a:solidFill>
                <a:srgbClr val="FFFFFF"/>
              </a:solidFill>
              <a:latin typeface="Inter"/>
              <a:ea typeface="Inter"/>
            </a:endParaRPr>
          </a:p>
          <a:p>
            <a:pPr>
              <a:lnSpc>
                <a:spcPts val="3305"/>
              </a:lnSpc>
            </a:pPr>
            <a:r>
              <a:rPr lang="en-US" sz="2899" dirty="0">
                <a:solidFill>
                  <a:srgbClr val="FFFFFF"/>
                </a:solidFill>
                <a:latin typeface="Inter"/>
                <a:ea typeface="Inter"/>
              </a:rPr>
              <a:t>➢ Implement automatic location updates for orders using Google Maps integration to streamline order management on the restaurant website.</a:t>
            </a:r>
          </a:p>
          <a:p>
            <a:pPr>
              <a:lnSpc>
                <a:spcPts val="3305"/>
              </a:lnSpc>
            </a:pPr>
            <a:endParaRPr lang="en-US" sz="2899" dirty="0">
              <a:solidFill>
                <a:srgbClr val="FFFFFF"/>
              </a:solidFill>
              <a:latin typeface="Inter"/>
              <a:ea typeface="Inter"/>
            </a:endParaRPr>
          </a:p>
          <a:p>
            <a:pPr>
              <a:lnSpc>
                <a:spcPts val="3305"/>
              </a:lnSpc>
            </a:pPr>
            <a:r>
              <a:rPr lang="en-US" sz="2899" dirty="0">
                <a:solidFill>
                  <a:srgbClr val="FFFFFF"/>
                </a:solidFill>
                <a:latin typeface="Inter"/>
                <a:ea typeface="Inter"/>
              </a:rPr>
              <a:t>➢ Payment Options: Add different payment options such as PayPal, Cash, Gift Cards etc. </a:t>
            </a:r>
          </a:p>
          <a:p>
            <a:pPr>
              <a:lnSpc>
                <a:spcPts val="3305"/>
              </a:lnSpc>
            </a:pPr>
            <a:endParaRPr lang="en-US" sz="2899" dirty="0">
              <a:solidFill>
                <a:srgbClr val="FFFFFF"/>
              </a:solidFill>
              <a:latin typeface="Inter"/>
              <a:ea typeface="Inter"/>
            </a:endParaRPr>
          </a:p>
          <a:p>
            <a:pPr>
              <a:lnSpc>
                <a:spcPts val="3305"/>
              </a:lnSpc>
            </a:pPr>
            <a:r>
              <a:rPr lang="en-US" sz="2899" dirty="0">
                <a:solidFill>
                  <a:srgbClr val="FFFFFF"/>
                </a:solidFill>
                <a:latin typeface="Inter"/>
                <a:ea typeface="Inter"/>
              </a:rPr>
              <a:t>➢Allow to save payment details for future use. </a:t>
            </a:r>
          </a:p>
          <a:p>
            <a:pPr>
              <a:lnSpc>
                <a:spcPts val="3305"/>
              </a:lnSpc>
            </a:pPr>
            <a:endParaRPr lang="en-US" sz="2899" dirty="0">
              <a:solidFill>
                <a:srgbClr val="FFFFFF"/>
              </a:solidFill>
              <a:latin typeface="Inter"/>
              <a:ea typeface="Inter"/>
            </a:endParaRPr>
          </a:p>
          <a:p>
            <a:pPr>
              <a:lnSpc>
                <a:spcPts val="3305"/>
              </a:lnSpc>
            </a:pPr>
            <a:r>
              <a:rPr lang="en-US" sz="2899" dirty="0">
                <a:solidFill>
                  <a:srgbClr val="FFFFFF"/>
                </a:solidFill>
                <a:latin typeface="Inter"/>
                <a:ea typeface="Inter"/>
              </a:rPr>
              <a:t>➢ Allow to process an order as a Guest </a:t>
            </a:r>
          </a:p>
          <a:p>
            <a:pPr>
              <a:lnSpc>
                <a:spcPts val="3305"/>
              </a:lnSpc>
            </a:pPr>
            <a:endParaRPr lang="en-US" sz="2899" dirty="0">
              <a:solidFill>
                <a:srgbClr val="FFFFFF"/>
              </a:solidFill>
              <a:latin typeface="Inter"/>
              <a:ea typeface="Inter"/>
            </a:endParaRPr>
          </a:p>
          <a:p>
            <a:pPr>
              <a:lnSpc>
                <a:spcPts val="3305"/>
              </a:lnSpc>
            </a:pPr>
            <a:r>
              <a:rPr lang="en-US" sz="2899" dirty="0">
                <a:solidFill>
                  <a:srgbClr val="FFFFFF"/>
                </a:solidFill>
                <a:latin typeface="Inter"/>
                <a:ea typeface="Inter"/>
              </a:rPr>
              <a:t>➢Continuously improve website design and search functionality to enhance user experience.</a:t>
            </a:r>
          </a:p>
          <a:p>
            <a:pPr>
              <a:lnSpc>
                <a:spcPts val="3305"/>
              </a:lnSpc>
            </a:pPr>
            <a:endParaRPr lang="en-US" sz="2899" dirty="0">
              <a:solidFill>
                <a:srgbClr val="FFFFFF"/>
              </a:solidFill>
              <a:latin typeface="Inter"/>
              <a:ea typeface="Inter"/>
            </a:endParaRPr>
          </a:p>
          <a:p>
            <a:pPr>
              <a:lnSpc>
                <a:spcPts val="3305"/>
              </a:lnSpc>
            </a:pPr>
            <a:endParaRPr lang="en-US" sz="2899" dirty="0">
              <a:solidFill>
                <a:srgbClr val="FFFFFF"/>
              </a:solidFill>
              <a:latin typeface="Inter"/>
              <a:ea typeface="Inter"/>
            </a:endParaRPr>
          </a:p>
        </p:txBody>
      </p:sp>
      <p:sp>
        <p:nvSpPr>
          <p:cNvPr id="12" name="AutoShape 4"/>
          <p:cNvSpPr/>
          <p:nvPr/>
        </p:nvSpPr>
        <p:spPr>
          <a:xfrm flipV="1">
            <a:off x="8852842" y="2125982"/>
            <a:ext cx="4977458" cy="24964"/>
          </a:xfrm>
          <a:prstGeom prst="line">
            <a:avLst/>
          </a:prstGeom>
          <a:ln w="57150" cap="flat">
            <a:solidFill>
              <a:srgbClr val="FFFFFF"/>
            </a:solidFill>
            <a:prstDash val="solid"/>
            <a:headEnd type="diamond" w="lg" len="lg"/>
            <a:tailEnd type="diamond" w="lg" len="lg"/>
          </a:ln>
        </p:spPr>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900" decel="100000" fill="hold"/>
                                        <p:tgtEl>
                                          <p:spTgt spid="1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sp>
      <p:sp>
        <p:nvSpPr>
          <p:cNvPr id="3" name="TextBox 3"/>
          <p:cNvSpPr txBox="1"/>
          <p:nvPr/>
        </p:nvSpPr>
        <p:spPr>
          <a:xfrm>
            <a:off x="9144000" y="2467208"/>
            <a:ext cx="8985289" cy="3903170"/>
          </a:xfrm>
          <a:prstGeom prst="rect">
            <a:avLst/>
          </a:prstGeom>
        </p:spPr>
        <p:txBody>
          <a:bodyPr lIns="0" tIns="0" rIns="0" bIns="0" rtlCol="0" anchor="t">
            <a:spAutoFit/>
          </a:bodyPr>
          <a:lstStyle/>
          <a:p>
            <a:pPr>
              <a:lnSpc>
                <a:spcPts val="14893"/>
              </a:lnSpc>
            </a:pPr>
            <a:r>
              <a:rPr lang="en-US" sz="16014" spc="-672" dirty="0">
                <a:solidFill>
                  <a:srgbClr val="FFFFFF"/>
                </a:solidFill>
                <a:latin typeface="Montserrat Classic Bold"/>
              </a:rPr>
              <a:t>THANK YOU</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475</Words>
  <Application>Microsoft Office PowerPoint</Application>
  <PresentationFormat>Custom</PresentationFormat>
  <Paragraphs>51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Inter</vt:lpstr>
      <vt:lpstr>Open Sans Light</vt:lpstr>
      <vt:lpstr>Montserrat Classic Bold</vt:lpstr>
      <vt:lpstr>Arial</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Shambhavi Final ppt</dc:title>
  <cp:lastModifiedBy>Windows User</cp:lastModifiedBy>
  <cp:revision>5</cp:revision>
  <dcterms:created xsi:type="dcterms:W3CDTF">2006-08-16T00:00:00Z</dcterms:created>
  <dcterms:modified xsi:type="dcterms:W3CDTF">2024-04-21T14:22:39Z</dcterms:modified>
  <dc:identifier>DAGBP2DKrCs</dc:identifier>
</cp:coreProperties>
</file>